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951" r:id="rId5"/>
    <p:sldMasterId id="2147483946" r:id="rId6"/>
    <p:sldMasterId id="2147483948" r:id="rId7"/>
    <p:sldMasterId id="2147483674" r:id="rId8"/>
  </p:sldMasterIdLst>
  <p:notesMasterIdLst>
    <p:notesMasterId r:id="rId10"/>
  </p:notesMasterIdLst>
  <p:sldIdLst>
    <p:sldId id="546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Medium" panose="020B060302010202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enifer" initials="J" lastIdx="1" clrIdx="0">
    <p:extLst>
      <p:ext uri="{19B8F6BF-5375-455C-9EA6-DF929625EA0E}">
        <p15:presenceInfo xmlns:p15="http://schemas.microsoft.com/office/powerpoint/2012/main" userId="Jheni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FF9300"/>
    <a:srgbClr val="D33BA0"/>
    <a:srgbClr val="000000"/>
    <a:srgbClr val="FFE79B"/>
    <a:srgbClr val="05B0C2"/>
    <a:srgbClr val="78830B"/>
    <a:srgbClr val="008080"/>
    <a:srgbClr val="5A3294"/>
    <a:srgbClr val="181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1"/>
    <p:restoredTop sz="94628"/>
  </p:normalViewPr>
  <p:slideViewPr>
    <p:cSldViewPr snapToGrid="0">
      <p:cViewPr varScale="1">
        <p:scale>
          <a:sx n="142" d="100"/>
          <a:sy n="142" d="100"/>
        </p:scale>
        <p:origin x="3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890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#slide=id.g1f88252dc4_0_83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3" name="Shape 21"/>
          <p:cNvSpPr/>
          <p:nvPr userDrawn="1"/>
        </p:nvSpPr>
        <p:spPr>
          <a:xfrm>
            <a:off x="0" y="0"/>
            <a:ext cx="9144000" cy="660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321733" y="220133"/>
            <a:ext cx="421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bg1"/>
                </a:solidFill>
              </a:rPr>
              <a:t>PROCURADURÍA GENERAL DE LA NACIÓN</a:t>
            </a:r>
          </a:p>
        </p:txBody>
      </p:sp>
      <p:pic>
        <p:nvPicPr>
          <p:cNvPr id="5" name="Imagen 4" descr="logo blanc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8" y="50799"/>
            <a:ext cx="551770" cy="567822"/>
          </a:xfrm>
          <a:prstGeom prst="rect">
            <a:avLst/>
          </a:prstGeom>
        </p:spPr>
      </p:pic>
      <p:sp>
        <p:nvSpPr>
          <p:cNvPr id="6" name="Marcador de posición de imagen 5"/>
          <p:cNvSpPr>
            <a:spLocks noGrp="1"/>
          </p:cNvSpPr>
          <p:nvPr>
            <p:ph type="pic" sz="quarter" idx="13"/>
          </p:nvPr>
        </p:nvSpPr>
        <p:spPr>
          <a:xfrm>
            <a:off x="4648200" y="990600"/>
            <a:ext cx="4495800" cy="1262063"/>
          </a:xfr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s-ES"/>
          </a:p>
        </p:txBody>
      </p:sp>
      <p:sp>
        <p:nvSpPr>
          <p:cNvPr id="8" name="Shape 44"/>
          <p:cNvSpPr txBox="1">
            <a:spLocks noGrp="1"/>
          </p:cNvSpPr>
          <p:nvPr>
            <p:ph type="title"/>
          </p:nvPr>
        </p:nvSpPr>
        <p:spPr>
          <a:xfrm>
            <a:off x="321734" y="1041400"/>
            <a:ext cx="3988966" cy="110680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3600" b="1">
                <a:solidFill>
                  <a:srgbClr val="315B9B"/>
                </a:solidFill>
                <a:latin typeface="Arial"/>
                <a:cs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" name="Shape 62"/>
          <p:cNvGrpSpPr/>
          <p:nvPr userDrawn="1"/>
        </p:nvGrpSpPr>
        <p:grpSpPr>
          <a:xfrm>
            <a:off x="296992" y="988056"/>
            <a:ext cx="745763" cy="45826"/>
            <a:chOff x="4580561" y="2589004"/>
            <a:chExt cx="1064464" cy="25200"/>
          </a:xfrm>
        </p:grpSpPr>
        <p:sp>
          <p:nvSpPr>
            <p:cNvPr id="10" name="Shape 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A4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48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355600" y="2497138"/>
            <a:ext cx="8491538" cy="2024062"/>
          </a:xfrm>
        </p:spPr>
        <p:txBody>
          <a:bodyPr vert="horz"/>
          <a:lstStyle>
            <a:lvl1pPr marL="114300" indent="0" algn="l">
              <a:buNone/>
              <a:defRPr sz="1200">
                <a:latin typeface="Arial"/>
                <a:cs typeface="Arial"/>
              </a:defRPr>
            </a:lvl1pPr>
            <a:lvl2pPr marL="596900" indent="0" algn="l">
              <a:buNone/>
              <a:defRPr/>
            </a:lvl2pPr>
            <a:lvl3pPr marL="1054100" indent="0" algn="l">
              <a:buNone/>
              <a:defRPr/>
            </a:lvl3pPr>
            <a:lvl4pPr marL="1511300" indent="0" algn="l">
              <a:buNone/>
              <a:defRPr/>
            </a:lvl4pPr>
            <a:lvl5pPr marL="1968500" indent="0" algn="l">
              <a:buNone/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D68E6-ED08-4FC1-A6E2-A6DE5C6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5E45F-7321-40AE-B025-CA493FD3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00A73-7EE9-4842-AF62-D803DCF8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D68E6-ED08-4FC1-A6E2-A6DE5C6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5E45F-7321-40AE-B025-CA493FD3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00A73-7EE9-4842-AF62-D803DCF8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E12F76-99C2-453F-990E-E50058C63604}"/>
              </a:ext>
            </a:extLst>
          </p:cNvPr>
          <p:cNvSpPr txBox="1">
            <a:spLocks/>
          </p:cNvSpPr>
          <p:nvPr userDrawn="1"/>
        </p:nvSpPr>
        <p:spPr>
          <a:xfrm>
            <a:off x="513988" y="160153"/>
            <a:ext cx="5476510" cy="3955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>
                <a:solidFill>
                  <a:schemeClr val="bg1"/>
                </a:solidFill>
                <a:latin typeface="Franklin Gothic Medium" panose="020B0603020102020204" pitchFamily="34" charset="0"/>
              </a:rPr>
              <a:t>Haga clic para modificar el título</a:t>
            </a:r>
            <a:endParaRPr lang="es-CO" sz="18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1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12"/>
            <a:ext cx="9143245" cy="51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8AC3-1CA0-4919-9259-8EFA2EB84F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838F-36D2-414C-ACA4-227C53DDAE5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2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 preserve="1" userDrawn="1">
  <p:cSld name="1_Section header_alt1">
    <p:bg>
      <p:bgPr>
        <a:solidFill>
          <a:srgbClr val="315B9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67" name="Shape 67">
            <a:hlinkClick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Shape 68">
            <a:hlinkClick r:id="rId2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Shape 69">
            <a:hlinkClick r:id="rId2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70">
            <a:hlinkClick r:id="rId2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ángulo 10"/>
          <p:cNvSpPr/>
          <p:nvPr userDrawn="1"/>
        </p:nvSpPr>
        <p:spPr>
          <a:xfrm>
            <a:off x="-1" y="0"/>
            <a:ext cx="9144001" cy="66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 procuraduria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904" y="63499"/>
            <a:ext cx="514096" cy="552479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321733" y="220133"/>
            <a:ext cx="421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274C78"/>
                </a:solidFill>
              </a:rPr>
              <a:t>PROCURADURÍA GENERAL DE LA NACIÓN</a:t>
            </a:r>
          </a:p>
        </p:txBody>
      </p:sp>
      <p:sp>
        <p:nvSpPr>
          <p:cNvPr id="19" name="Shape 18"/>
          <p:cNvSpPr txBox="1">
            <a:spLocks noGrp="1"/>
          </p:cNvSpPr>
          <p:nvPr>
            <p:ph type="title"/>
          </p:nvPr>
        </p:nvSpPr>
        <p:spPr>
          <a:xfrm>
            <a:off x="468900" y="1366183"/>
            <a:ext cx="8294100" cy="801283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328863"/>
            <a:ext cx="8305800" cy="2209800"/>
          </a:xfrm>
        </p:spPr>
        <p:txBody>
          <a:bodyPr vert="horz"/>
          <a:lstStyle>
            <a:lvl1pPr marL="114300" indent="0">
              <a:buNone/>
              <a:defRPr>
                <a:solidFill>
                  <a:srgbClr val="FFFFFF"/>
                </a:solidFill>
              </a:defRPr>
            </a:lvl1pPr>
            <a:lvl2pPr marL="596900" indent="0">
              <a:buNone/>
              <a:defRPr>
                <a:solidFill>
                  <a:srgbClr val="FFFFFF"/>
                </a:solidFill>
              </a:defRPr>
            </a:lvl2pPr>
            <a:lvl3pPr marL="1054100" indent="0">
              <a:buNone/>
              <a:defRPr>
                <a:solidFill>
                  <a:srgbClr val="FFFFFF"/>
                </a:solidFill>
              </a:defRPr>
            </a:lvl3pPr>
            <a:lvl4pPr marL="1511300" indent="0">
              <a:buNone/>
              <a:defRPr>
                <a:solidFill>
                  <a:srgbClr val="FFFFFF"/>
                </a:solidFill>
              </a:defRPr>
            </a:lvl4pPr>
            <a:lvl5pPr marL="19685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49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1" y="0"/>
            <a:ext cx="9144001" cy="66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 procuraduria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904" y="63499"/>
            <a:ext cx="514096" cy="552479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21733" y="220133"/>
            <a:ext cx="421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274C78"/>
                </a:solidFill>
              </a:rPr>
              <a:t>PROCURADURÍA GENERAL DE LA NACIÓN</a:t>
            </a:r>
          </a:p>
        </p:txBody>
      </p:sp>
      <p:pic>
        <p:nvPicPr>
          <p:cNvPr id="4" name="Imagen 3" descr="fachada 3.jpg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rgbClr val="3A6B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168"/>
            <a:ext cx="9144000" cy="4487332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  <a:latin typeface="Arial"/>
                <a:cs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001725"/>
            <a:ext cx="8520600" cy="831300"/>
          </a:xfrm>
        </p:spPr>
        <p:txBody>
          <a:bodyPr vert="horz"/>
          <a:lstStyle>
            <a:lvl1pPr>
              <a:defRPr b="1">
                <a:solidFill>
                  <a:srgbClr val="315B9B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‹Nº›</a:t>
            </a:fld>
            <a:endParaRPr lang="tr-TR"/>
          </a:p>
        </p:txBody>
      </p:sp>
      <p:sp>
        <p:nvSpPr>
          <p:cNvPr id="4" name="Shape 21"/>
          <p:cNvSpPr/>
          <p:nvPr userDrawn="1"/>
        </p:nvSpPr>
        <p:spPr>
          <a:xfrm>
            <a:off x="0" y="0"/>
            <a:ext cx="9144000" cy="660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21733" y="220133"/>
            <a:ext cx="421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bg1"/>
                </a:solidFill>
              </a:rPr>
              <a:t>PROCURADURÍA GENERAL DE LA NACIÓN</a:t>
            </a:r>
          </a:p>
        </p:txBody>
      </p:sp>
      <p:pic>
        <p:nvPicPr>
          <p:cNvPr id="6" name="Imagen 5" descr="logo blanc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8" y="50799"/>
            <a:ext cx="551770" cy="567822"/>
          </a:xfrm>
          <a:prstGeom prst="rect">
            <a:avLst/>
          </a:prstGeom>
        </p:spPr>
      </p:pic>
      <p:sp>
        <p:nvSpPr>
          <p:cNvPr id="8" name="Marcador de tabla 7"/>
          <p:cNvSpPr>
            <a:spLocks noGrp="1"/>
          </p:cNvSpPr>
          <p:nvPr>
            <p:ph type="tbl" sz="quarter" idx="11"/>
          </p:nvPr>
        </p:nvSpPr>
        <p:spPr>
          <a:xfrm>
            <a:off x="355599" y="2108200"/>
            <a:ext cx="8475133" cy="2471738"/>
          </a:xfr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endParaRPr lang="es-ES"/>
          </a:p>
        </p:txBody>
      </p:sp>
      <p:grpSp>
        <p:nvGrpSpPr>
          <p:cNvPr id="9" name="Shape 62"/>
          <p:cNvGrpSpPr/>
          <p:nvPr userDrawn="1"/>
        </p:nvGrpSpPr>
        <p:grpSpPr>
          <a:xfrm>
            <a:off x="296992" y="988056"/>
            <a:ext cx="745763" cy="45826"/>
            <a:chOff x="4580561" y="2589004"/>
            <a:chExt cx="1064464" cy="25200"/>
          </a:xfrm>
        </p:grpSpPr>
        <p:sp>
          <p:nvSpPr>
            <p:cNvPr id="10" name="Shape 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A4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48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454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D68E6-ED08-4FC1-A6E2-A6DE5C6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95A2-F0B6-451E-B9E5-118A01E12AB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5E45F-7321-40AE-B025-CA493FD3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00A73-7EE9-4842-AF62-D803DCF8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6410-2894-4648-9956-32B0C79C89F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5ADC5-6045-4B67-A847-2755B19FDF8B}"/>
              </a:ext>
            </a:extLst>
          </p:cNvPr>
          <p:cNvSpPr txBox="1">
            <a:spLocks/>
          </p:cNvSpPr>
          <p:nvPr userDrawn="1"/>
        </p:nvSpPr>
        <p:spPr>
          <a:xfrm>
            <a:off x="514350" y="160735"/>
            <a:ext cx="5475685" cy="395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1800">
                <a:solidFill>
                  <a:schemeClr val="bg1"/>
                </a:solidFill>
                <a:latin typeface="Franklin Gothic Medium" panose="020B0603020102020204" pitchFamily="34" charset="0"/>
              </a:rPr>
              <a:t>Haga clic para modificar el título</a:t>
            </a:r>
            <a:endParaRPr lang="es-CO" sz="18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5B7FD86-DF2C-4187-9822-FC97F965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552E-E7D5-448E-B117-438864DE4065}" type="datetime1">
              <a:rPr lang="es-CO"/>
              <a:pPr>
                <a:defRPr/>
              </a:pPr>
              <a:t>25/07/2022</a:t>
            </a:fld>
            <a:endParaRPr lang="es-CO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D75CD4C3-8F5A-4908-8055-DFE45F5B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A4B5CFE-E2C1-40B6-8F00-B96C9B85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7B513-CE84-4344-8BA2-48CC2048303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679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>
            <a:extLst>
              <a:ext uri="{FF2B5EF4-FFF2-40B4-BE49-F238E27FC236}">
                <a16:creationId xmlns:a16="http://schemas.microsoft.com/office/drawing/2014/main" id="{83A53549-19EB-41AB-A870-192D430C8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96A9317-D54F-450A-AD90-CE8CBC309D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329A-0794-45B1-8D51-D83EBDD0D7A9}" type="datetime1">
              <a:rPr lang="es-CO"/>
              <a:pPr>
                <a:defRPr/>
              </a:pPr>
              <a:t>25/07/2022</a:t>
            </a:fld>
            <a:endParaRPr lang="es-CO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51DBB202-74F7-492D-8AAF-8CF2940A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59A1-A458-4E64-9785-5F38C6D85D7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6354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49079A8-F6C2-40F6-9530-56ADDBFB3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0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D68E6-ED08-4FC1-A6E2-A6DE5C6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5E45F-7321-40AE-B025-CA493FD3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00A73-7EE9-4842-AF62-D803DCF8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1196458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2175933"/>
            <a:ext cx="8520600" cy="240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5" name="Shape 21"/>
          <p:cNvSpPr/>
          <p:nvPr userDrawn="1"/>
        </p:nvSpPr>
        <p:spPr>
          <a:xfrm>
            <a:off x="0" y="0"/>
            <a:ext cx="9144000" cy="660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21733" y="220133"/>
            <a:ext cx="421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bg1"/>
                </a:solidFill>
              </a:rPr>
              <a:t>PROCURADURÍA GENERAL DE LA NACIÓN</a:t>
            </a:r>
          </a:p>
        </p:txBody>
      </p:sp>
      <p:pic>
        <p:nvPicPr>
          <p:cNvPr id="10" name="Imagen 9" descr="logo blanco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8" y="50799"/>
            <a:ext cx="551770" cy="567822"/>
          </a:xfrm>
          <a:prstGeom prst="rect">
            <a:avLst/>
          </a:prstGeom>
        </p:spPr>
      </p:pic>
      <p:grpSp>
        <p:nvGrpSpPr>
          <p:cNvPr id="11" name="Shape 62"/>
          <p:cNvGrpSpPr/>
          <p:nvPr userDrawn="1"/>
        </p:nvGrpSpPr>
        <p:grpSpPr>
          <a:xfrm>
            <a:off x="296992" y="988056"/>
            <a:ext cx="745763" cy="45826"/>
            <a:chOff x="4580561" y="2589004"/>
            <a:chExt cx="1064464" cy="25200"/>
          </a:xfrm>
        </p:grpSpPr>
        <p:sp>
          <p:nvSpPr>
            <p:cNvPr id="12" name="Shape 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A4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6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48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7" r:id="rId2"/>
    <p:sldLayoutId id="2147483663" r:id="rId3"/>
    <p:sldLayoutId id="2147483665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5BFFB9-65C0-480B-9392-4CAA50322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5C4D5-D0F7-4705-B92E-9D60A9067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217E0F-A2AE-4827-B8DE-2D9ECBE64955}" type="datetime1">
              <a:rPr lang="es-CO"/>
              <a:pPr>
                <a:defRPr/>
              </a:pPr>
              <a:t>25/07/2022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75496-DC9A-4216-A301-1372A03B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0B14EF-FC17-429F-8C99-03260CB4AD3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D916489-3BAB-42B2-B4EA-4999F63F615D}"/>
              </a:ext>
            </a:extLst>
          </p:cNvPr>
          <p:cNvSpPr/>
          <p:nvPr userDrawn="1"/>
        </p:nvSpPr>
        <p:spPr>
          <a:xfrm>
            <a:off x="5494735" y="4941094"/>
            <a:ext cx="3536156" cy="80963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CD3682B-565A-4D77-AFF4-7506D2183F59}"/>
              </a:ext>
            </a:extLst>
          </p:cNvPr>
          <p:cNvSpPr/>
          <p:nvPr userDrawn="1"/>
        </p:nvSpPr>
        <p:spPr>
          <a:xfrm rot="10800000">
            <a:off x="98822" y="4960144"/>
            <a:ext cx="3537347" cy="80963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rgbClr val="165791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D1CB987-AAAE-4D97-8A08-FEAA740CDB94}"/>
              </a:ext>
            </a:extLst>
          </p:cNvPr>
          <p:cNvSpPr>
            <a:spLocks noChangeAspect="1"/>
          </p:cNvSpPr>
          <p:nvPr userDrawn="1"/>
        </p:nvSpPr>
        <p:spPr>
          <a:xfrm>
            <a:off x="119062" y="1"/>
            <a:ext cx="367904" cy="205025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6" name="Grupo 9">
            <a:extLst>
              <a:ext uri="{FF2B5EF4-FFF2-40B4-BE49-F238E27FC236}">
                <a16:creationId xmlns:a16="http://schemas.microsoft.com/office/drawing/2014/main" id="{5EDC350E-8CC4-4306-AEAE-FF4204DB17F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07994" y="0"/>
            <a:ext cx="2336006" cy="779860"/>
            <a:chOff x="8449706" y="377610"/>
            <a:chExt cx="3526051" cy="917448"/>
          </a:xfrm>
        </p:grpSpPr>
        <p:pic>
          <p:nvPicPr>
            <p:cNvPr id="2057" name="Imagen 10">
              <a:extLst>
                <a:ext uri="{FF2B5EF4-FFF2-40B4-BE49-F238E27FC236}">
                  <a16:creationId xmlns:a16="http://schemas.microsoft.com/office/drawing/2014/main" id="{F62BAA13-F390-41D4-B0DC-30BC4F18E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706" y="377610"/>
              <a:ext cx="3526051" cy="917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CuadroTexto 13">
              <a:extLst>
                <a:ext uri="{FF2B5EF4-FFF2-40B4-BE49-F238E27FC236}">
                  <a16:creationId xmlns:a16="http://schemas.microsoft.com/office/drawing/2014/main" id="{A5A04AF5-92B1-4278-9E3C-5608A7EA9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8806" y="496669"/>
              <a:ext cx="2099097" cy="2896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CO" altLang="es-CO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Viceprocuraduría General</a:t>
              </a:r>
            </a:p>
            <a:p>
              <a:pPr algn="ctr" eaLnBrk="1" hangingPunct="1">
                <a:defRPr/>
              </a:pPr>
              <a:r>
                <a:rPr lang="es-CO" altLang="es-CO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Nación</a:t>
              </a:r>
            </a:p>
          </p:txBody>
        </p:sp>
        <p:sp>
          <p:nvSpPr>
            <p:cNvPr id="2059" name="Rectángulo 14">
              <a:extLst>
                <a:ext uri="{FF2B5EF4-FFF2-40B4-BE49-F238E27FC236}">
                  <a16:creationId xmlns:a16="http://schemas.microsoft.com/office/drawing/2014/main" id="{8C88DBA5-83C3-4B99-929E-F75C942B7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2723" y="738986"/>
              <a:ext cx="1869059" cy="3801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CO" altLang="es-CO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Oficina de Planeación</a:t>
              </a:r>
            </a:p>
            <a:p>
              <a:pPr algn="ctr" eaLnBrk="1" hangingPunct="1">
                <a:defRPr/>
              </a:pPr>
              <a:r>
                <a:rPr lang="es-CO" altLang="es-CO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Equipo Técnico de Calidad y </a:t>
              </a:r>
            </a:p>
            <a:p>
              <a:pPr algn="ctr" eaLnBrk="1" hangingPunct="1">
                <a:defRPr/>
              </a:pPr>
              <a:r>
                <a:rPr lang="es-CO" altLang="es-CO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Gestión del Riesgo</a:t>
              </a:r>
            </a:p>
          </p:txBody>
        </p:sp>
        <p:pic>
          <p:nvPicPr>
            <p:cNvPr id="2060" name="Imagen 15">
              <a:extLst>
                <a:ext uri="{FF2B5EF4-FFF2-40B4-BE49-F238E27FC236}">
                  <a16:creationId xmlns:a16="http://schemas.microsoft.com/office/drawing/2014/main" id="{1DA05483-5BA5-4A47-B2BC-FD94D8A6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74" t="6685" r="29561" b="5386"/>
            <a:stretch>
              <a:fillRect/>
            </a:stretch>
          </p:blipFill>
          <p:spPr bwMode="auto">
            <a:xfrm>
              <a:off x="8631091" y="505492"/>
              <a:ext cx="525824" cy="65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7DE5336-4226-43F0-B29D-C1880EBA4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6019"/>
            <a:stretch/>
          </p:blipFill>
          <p:spPr>
            <a:xfrm>
              <a:off x="11300018" y="664257"/>
              <a:ext cx="510672" cy="4463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62" name="CuadroTexto 18">
              <a:extLst>
                <a:ext uri="{FF2B5EF4-FFF2-40B4-BE49-F238E27FC236}">
                  <a16:creationId xmlns:a16="http://schemas.microsoft.com/office/drawing/2014/main" id="{5952CFE5-07C0-4F40-9B3C-59FBE3630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1497" y="432237"/>
              <a:ext cx="720665" cy="6517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s-CO" altLang="es-CO" sz="1500" b="1">
                  <a:solidFill>
                    <a:srgbClr val="203864"/>
                  </a:solidFill>
                </a:rPr>
                <a:t>SGC</a:t>
              </a:r>
              <a:endParaRPr lang="es-CO" altLang="es-CO" sz="800" b="1">
                <a:solidFill>
                  <a:srgbClr val="203864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BFA1AD-9377-42D0-8647-B679C7DD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299F-AFAA-48F5-90C1-4B6824B02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8323-59C7-49C4-B6C2-D1F5D3470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C990A1-67B5-4B46-BA27-B332CE2587F0}"/>
              </a:ext>
            </a:extLst>
          </p:cNvPr>
          <p:cNvSpPr/>
          <p:nvPr userDrawn="1"/>
        </p:nvSpPr>
        <p:spPr>
          <a:xfrm>
            <a:off x="6202547" y="4941032"/>
            <a:ext cx="2700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0920552-74E1-4B58-A9C7-5877025F629A}"/>
              </a:ext>
            </a:extLst>
          </p:cNvPr>
          <p:cNvSpPr/>
          <p:nvPr userDrawn="1"/>
        </p:nvSpPr>
        <p:spPr>
          <a:xfrm>
            <a:off x="0" y="101531"/>
            <a:ext cx="5955956" cy="447675"/>
          </a:xfrm>
          <a:prstGeom prst="rect">
            <a:avLst/>
          </a:prstGeom>
          <a:solidFill>
            <a:srgbClr val="16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22BA08-B6D1-4903-BA05-C37BBA9A8C74}"/>
              </a:ext>
            </a:extLst>
          </p:cNvPr>
          <p:cNvSpPr/>
          <p:nvPr userDrawn="1"/>
        </p:nvSpPr>
        <p:spPr>
          <a:xfrm rot="10800000">
            <a:off x="257513" y="4960106"/>
            <a:ext cx="2700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rgbClr val="165791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3B1789-0785-410C-8B02-C1B2B1FB6C24}"/>
              </a:ext>
            </a:extLst>
          </p:cNvPr>
          <p:cNvSpPr>
            <a:spLocks noChangeAspect="1"/>
          </p:cNvSpPr>
          <p:nvPr userDrawn="1"/>
        </p:nvSpPr>
        <p:spPr>
          <a:xfrm>
            <a:off x="118886" y="1"/>
            <a:ext cx="368258" cy="737558"/>
          </a:xfrm>
          <a:prstGeom prst="rect">
            <a:avLst/>
          </a:prstGeom>
          <a:solidFill>
            <a:srgbClr val="CD3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90" tIns="34290" rIns="3429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O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F3A086DC-2486-45C3-A21F-C57E90AB0F38}"/>
              </a:ext>
            </a:extLst>
          </p:cNvPr>
          <p:cNvSpPr/>
          <p:nvPr userDrawn="1"/>
        </p:nvSpPr>
        <p:spPr>
          <a:xfrm>
            <a:off x="5717897" y="90197"/>
            <a:ext cx="376833" cy="498934"/>
          </a:xfrm>
          <a:prstGeom prst="parallelogram">
            <a:avLst>
              <a:gd name="adj" fmla="val 6402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9EA02A-31EF-49B0-8883-F22E3265B438}"/>
              </a:ext>
            </a:extLst>
          </p:cNvPr>
          <p:cNvSpPr/>
          <p:nvPr userDrawn="1"/>
        </p:nvSpPr>
        <p:spPr>
          <a:xfrm rot="1430409">
            <a:off x="5870282" y="265840"/>
            <a:ext cx="245782" cy="354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8" y="72384"/>
            <a:ext cx="2383631" cy="5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BFA1AD-9377-42D0-8647-B679C7DD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299F-AFAA-48F5-90C1-4B6824B02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8323-59C7-49C4-B6C2-D1F5D3470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C990A1-67B5-4B46-BA27-B332CE2587F0}"/>
              </a:ext>
            </a:extLst>
          </p:cNvPr>
          <p:cNvSpPr/>
          <p:nvPr userDrawn="1"/>
        </p:nvSpPr>
        <p:spPr>
          <a:xfrm>
            <a:off x="6202547" y="4941032"/>
            <a:ext cx="2700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0920552-74E1-4B58-A9C7-5877025F629A}"/>
              </a:ext>
            </a:extLst>
          </p:cNvPr>
          <p:cNvSpPr/>
          <p:nvPr userDrawn="1"/>
        </p:nvSpPr>
        <p:spPr>
          <a:xfrm>
            <a:off x="0" y="101531"/>
            <a:ext cx="5955956" cy="447675"/>
          </a:xfrm>
          <a:prstGeom prst="rect">
            <a:avLst/>
          </a:prstGeom>
          <a:solidFill>
            <a:srgbClr val="16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22BA08-B6D1-4903-BA05-C37BBA9A8C74}"/>
              </a:ext>
            </a:extLst>
          </p:cNvPr>
          <p:cNvSpPr/>
          <p:nvPr userDrawn="1"/>
        </p:nvSpPr>
        <p:spPr>
          <a:xfrm rot="10800000">
            <a:off x="257513" y="4960106"/>
            <a:ext cx="2700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rgbClr val="165791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3B1789-0785-410C-8B02-C1B2B1FB6C24}"/>
              </a:ext>
            </a:extLst>
          </p:cNvPr>
          <p:cNvSpPr>
            <a:spLocks noChangeAspect="1"/>
          </p:cNvSpPr>
          <p:nvPr userDrawn="1"/>
        </p:nvSpPr>
        <p:spPr>
          <a:xfrm>
            <a:off x="118886" y="1"/>
            <a:ext cx="368258" cy="737558"/>
          </a:xfrm>
          <a:prstGeom prst="rect">
            <a:avLst/>
          </a:prstGeom>
          <a:solidFill>
            <a:srgbClr val="CD3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90" tIns="34290" rIns="3429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O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F3A086DC-2486-45C3-A21F-C57E90AB0F38}"/>
              </a:ext>
            </a:extLst>
          </p:cNvPr>
          <p:cNvSpPr/>
          <p:nvPr userDrawn="1"/>
        </p:nvSpPr>
        <p:spPr>
          <a:xfrm>
            <a:off x="5717897" y="90197"/>
            <a:ext cx="376833" cy="498934"/>
          </a:xfrm>
          <a:prstGeom prst="parallelogram">
            <a:avLst>
              <a:gd name="adj" fmla="val 6402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9EA02A-31EF-49B0-8883-F22E3265B438}"/>
              </a:ext>
            </a:extLst>
          </p:cNvPr>
          <p:cNvSpPr/>
          <p:nvPr userDrawn="1"/>
        </p:nvSpPr>
        <p:spPr>
          <a:xfrm rot="1430409">
            <a:off x="5870282" y="265840"/>
            <a:ext cx="245782" cy="354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8" y="72384"/>
            <a:ext cx="2383631" cy="5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08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BFA1AD-9377-42D0-8647-B679C7DD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299F-AFAA-48F5-90C1-4B6824B02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95A2-F0B6-451E-B9E5-118A01E12AB6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8323-59C7-49C4-B6C2-D1F5D3470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6410-2894-4648-9956-32B0C79C89F6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C990A1-67B5-4B46-BA27-B332CE2587F0}"/>
              </a:ext>
            </a:extLst>
          </p:cNvPr>
          <p:cNvSpPr/>
          <p:nvPr userDrawn="1"/>
        </p:nvSpPr>
        <p:spPr>
          <a:xfrm>
            <a:off x="5494142" y="4941032"/>
            <a:ext cx="3537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22BA08-B6D1-4903-BA05-C37BBA9A8C74}"/>
              </a:ext>
            </a:extLst>
          </p:cNvPr>
          <p:cNvSpPr/>
          <p:nvPr userDrawn="1"/>
        </p:nvSpPr>
        <p:spPr>
          <a:xfrm rot="10800000">
            <a:off x="98774" y="4960106"/>
            <a:ext cx="3537000" cy="81000"/>
          </a:xfrm>
          <a:prstGeom prst="rect">
            <a:avLst/>
          </a:prstGeom>
          <a:gradFill flip="none" rotWithShape="1">
            <a:gsLst>
              <a:gs pos="0">
                <a:srgbClr val="165791"/>
              </a:gs>
              <a:gs pos="50000">
                <a:srgbClr val="165791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63B1789-0785-410C-8B02-C1B2B1FB6C24}"/>
              </a:ext>
            </a:extLst>
          </p:cNvPr>
          <p:cNvSpPr>
            <a:spLocks noChangeAspect="1"/>
          </p:cNvSpPr>
          <p:nvPr userDrawn="1"/>
        </p:nvSpPr>
        <p:spPr>
          <a:xfrm>
            <a:off x="118886" y="0"/>
            <a:ext cx="368258" cy="204986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90" tIns="34290" rIns="3429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03" y="189113"/>
            <a:ext cx="2383631" cy="5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0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8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1094A16-6614-0444-AF5B-EB795BA29390}"/>
              </a:ext>
            </a:extLst>
          </p:cNvPr>
          <p:cNvGrpSpPr/>
          <p:nvPr/>
        </p:nvGrpSpPr>
        <p:grpSpPr>
          <a:xfrm>
            <a:off x="4655336" y="2344226"/>
            <a:ext cx="3790831" cy="1674445"/>
            <a:chOff x="4655336" y="2408394"/>
            <a:chExt cx="3790831" cy="1674445"/>
          </a:xfrm>
        </p:grpSpPr>
        <p:sp>
          <p:nvSpPr>
            <p:cNvPr id="70" name="Flecha derecha 69">
              <a:extLst>
                <a:ext uri="{FF2B5EF4-FFF2-40B4-BE49-F238E27FC236}">
                  <a16:creationId xmlns:a16="http://schemas.microsoft.com/office/drawing/2014/main" id="{01FA5658-88B9-5C4C-A91E-965D1D4AC4B2}"/>
                </a:ext>
              </a:extLst>
            </p:cNvPr>
            <p:cNvSpPr/>
            <p:nvPr/>
          </p:nvSpPr>
          <p:spPr>
            <a:xfrm>
              <a:off x="4655336" y="2544697"/>
              <a:ext cx="3790831" cy="1177073"/>
            </a:xfrm>
            <a:prstGeom prst="rightArrow">
              <a:avLst>
                <a:gd name="adj1" fmla="val 72581"/>
                <a:gd name="adj2" fmla="val 2520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5E802EE3-ECC7-A040-97FB-A196FD7BFEF1}"/>
                </a:ext>
              </a:extLst>
            </p:cNvPr>
            <p:cNvSpPr txBox="1"/>
            <p:nvPr/>
          </p:nvSpPr>
          <p:spPr>
            <a:xfrm>
              <a:off x="6411520" y="2408394"/>
              <a:ext cx="15133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>
                  <a:solidFill>
                    <a:schemeClr val="accent6">
                      <a:lumMod val="50000"/>
                    </a:schemeClr>
                  </a:solidFill>
                </a:rPr>
                <a:t>PROCESOS MISIONALES</a:t>
              </a:r>
            </a:p>
          </p:txBody>
        </p:sp>
        <p:pic>
          <p:nvPicPr>
            <p:cNvPr id="11" name="Gráfico 10" descr="Engranaje único">
              <a:extLst>
                <a:ext uri="{FF2B5EF4-FFF2-40B4-BE49-F238E27FC236}">
                  <a16:creationId xmlns:a16="http://schemas.microsoft.com/office/drawing/2014/main" id="{A0B48D32-3876-4845-99D1-CB0B8B87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328997">
              <a:off x="5045797" y="2853700"/>
              <a:ext cx="1214458" cy="1163633"/>
            </a:xfrm>
            <a:prstGeom prst="rect">
              <a:avLst/>
            </a:prstGeom>
          </p:spPr>
        </p:pic>
        <p:pic>
          <p:nvPicPr>
            <p:cNvPr id="5" name="Gráfico 4" descr="Engranaje único">
              <a:extLst>
                <a:ext uri="{FF2B5EF4-FFF2-40B4-BE49-F238E27FC236}">
                  <a16:creationId xmlns:a16="http://schemas.microsoft.com/office/drawing/2014/main" id="{728F5EA9-BCD6-5F4B-96AB-70FC8ACE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1142883">
              <a:off x="5850952" y="2581994"/>
              <a:ext cx="1566398" cy="1500845"/>
            </a:xfrm>
            <a:prstGeom prst="rect">
              <a:avLst/>
            </a:prstGeom>
          </p:spPr>
        </p:pic>
        <p:pic>
          <p:nvPicPr>
            <p:cNvPr id="10" name="Gráfico 9" descr="Engranaje único">
              <a:extLst>
                <a:ext uri="{FF2B5EF4-FFF2-40B4-BE49-F238E27FC236}">
                  <a16:creationId xmlns:a16="http://schemas.microsoft.com/office/drawing/2014/main" id="{9F0FFFCB-AA1E-004F-8D0B-A5007281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29723">
              <a:off x="7085936" y="2545331"/>
              <a:ext cx="1137410" cy="1089810"/>
            </a:xfrm>
            <a:prstGeom prst="rect">
              <a:avLst/>
            </a:prstGeom>
          </p:spPr>
        </p:pic>
        <p:sp>
          <p:nvSpPr>
            <p:cNvPr id="58" name="Rectángulo redondeado 57">
              <a:extLst>
                <a:ext uri="{FF2B5EF4-FFF2-40B4-BE49-F238E27FC236}">
                  <a16:creationId xmlns:a16="http://schemas.microsoft.com/office/drawing/2014/main" id="{1C858314-2F4E-3249-8534-D7EA3222B73B}"/>
                </a:ext>
              </a:extLst>
            </p:cNvPr>
            <p:cNvSpPr/>
            <p:nvPr/>
          </p:nvSpPr>
          <p:spPr>
            <a:xfrm>
              <a:off x="6164390" y="3173630"/>
              <a:ext cx="914853" cy="3175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700" dirty="0">
                  <a:solidFill>
                    <a:schemeClr val="bg1"/>
                  </a:solidFill>
                </a:rPr>
                <a:t>7. Preventivo </a:t>
              </a:r>
            </a:p>
          </p:txBody>
        </p:sp>
        <p:sp>
          <p:nvSpPr>
            <p:cNvPr id="59" name="Rectángulo redondeado 58">
              <a:extLst>
                <a:ext uri="{FF2B5EF4-FFF2-40B4-BE49-F238E27FC236}">
                  <a16:creationId xmlns:a16="http://schemas.microsoft.com/office/drawing/2014/main" id="{9ACA2F5E-3DA8-B244-A446-8F7A6FEBC73F}"/>
                </a:ext>
              </a:extLst>
            </p:cNvPr>
            <p:cNvSpPr/>
            <p:nvPr/>
          </p:nvSpPr>
          <p:spPr>
            <a:xfrm>
              <a:off x="5171590" y="3222591"/>
              <a:ext cx="914853" cy="3175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700" dirty="0">
                  <a:solidFill>
                    <a:schemeClr val="bg1"/>
                  </a:solidFill>
                </a:rPr>
                <a:t>6. Disciplinario </a:t>
              </a:r>
            </a:p>
          </p:txBody>
        </p:sp>
        <p:sp>
          <p:nvSpPr>
            <p:cNvPr id="60" name="Rectángulo redondeado 59">
              <a:extLst>
                <a:ext uri="{FF2B5EF4-FFF2-40B4-BE49-F238E27FC236}">
                  <a16:creationId xmlns:a16="http://schemas.microsoft.com/office/drawing/2014/main" id="{8041CAD1-484C-E341-8F84-54B4180DE31C}"/>
                </a:ext>
              </a:extLst>
            </p:cNvPr>
            <p:cNvSpPr/>
            <p:nvPr/>
          </p:nvSpPr>
          <p:spPr>
            <a:xfrm>
              <a:off x="7194583" y="2943949"/>
              <a:ext cx="914853" cy="3175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700" dirty="0">
                  <a:solidFill>
                    <a:schemeClr val="bg1"/>
                  </a:solidFill>
                </a:rPr>
                <a:t>9. Intervención 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812EB0D-7108-43CB-A5C4-DEF51A037869}"/>
              </a:ext>
            </a:extLst>
          </p:cNvPr>
          <p:cNvSpPr txBox="1"/>
          <p:nvPr/>
        </p:nvSpPr>
        <p:spPr>
          <a:xfrm>
            <a:off x="1112898" y="738867"/>
            <a:ext cx="67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2A4C7F"/>
                </a:solidFill>
              </a:rPr>
              <a:t>MAPA DE PROCESOS PGN</a:t>
            </a:r>
          </a:p>
        </p:txBody>
      </p:sp>
      <p:pic>
        <p:nvPicPr>
          <p:cNvPr id="18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ACB1F8-1A9E-4A28-8296-30E709616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2" r="2885"/>
          <a:stretch/>
        </p:blipFill>
        <p:spPr>
          <a:xfrm>
            <a:off x="6599083" y="30023"/>
            <a:ext cx="2488225" cy="60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id="{7EFC173C-1AD8-AC47-89EC-78C29CE23A18}"/>
              </a:ext>
            </a:extLst>
          </p:cNvPr>
          <p:cNvSpPr/>
          <p:nvPr/>
        </p:nvSpPr>
        <p:spPr>
          <a:xfrm rot="16200000">
            <a:off x="4000994" y="601527"/>
            <a:ext cx="1177073" cy="7512674"/>
          </a:xfrm>
          <a:prstGeom prst="homePlate">
            <a:avLst>
              <a:gd name="adj" fmla="val 32286"/>
            </a:avLst>
          </a:prstGeom>
          <a:solidFill>
            <a:schemeClr val="accent3">
              <a:lumMod val="20000"/>
              <a:lumOff val="8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700" dirty="0">
              <a:solidFill>
                <a:schemeClr val="tx1"/>
              </a:solidFill>
            </a:endParaRP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3BF97585-4DFD-A546-95E8-E331E4E63715}"/>
              </a:ext>
            </a:extLst>
          </p:cNvPr>
          <p:cNvSpPr/>
          <p:nvPr/>
        </p:nvSpPr>
        <p:spPr>
          <a:xfrm rot="5400000">
            <a:off x="4134646" y="-2036834"/>
            <a:ext cx="901069" cy="7503974"/>
          </a:xfrm>
          <a:prstGeom prst="homePlate">
            <a:avLst>
              <a:gd name="adj" fmla="val 38235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CCE5319-FA24-C54B-B330-97812F5C64B6}"/>
              </a:ext>
            </a:extLst>
          </p:cNvPr>
          <p:cNvSpPr/>
          <p:nvPr/>
        </p:nvSpPr>
        <p:spPr>
          <a:xfrm>
            <a:off x="1475922" y="4417888"/>
            <a:ext cx="822441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10. Control  interno disciplinario 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7FB23F28-CA60-AB49-B62B-D0A54FF2CC98}"/>
              </a:ext>
            </a:extLst>
          </p:cNvPr>
          <p:cNvSpPr/>
          <p:nvPr/>
        </p:nvSpPr>
        <p:spPr>
          <a:xfrm>
            <a:off x="4191061" y="4417888"/>
            <a:ext cx="822441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13. Documental 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8853724-560A-984C-B205-855D87FDC4F3}"/>
              </a:ext>
            </a:extLst>
          </p:cNvPr>
          <p:cNvSpPr/>
          <p:nvPr/>
        </p:nvSpPr>
        <p:spPr>
          <a:xfrm>
            <a:off x="5071889" y="4420972"/>
            <a:ext cx="822441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14. Financiera 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D0C30711-561D-F24E-92AD-22801E66A4D3}"/>
              </a:ext>
            </a:extLst>
          </p:cNvPr>
          <p:cNvSpPr/>
          <p:nvPr/>
        </p:nvSpPr>
        <p:spPr>
          <a:xfrm>
            <a:off x="6887912" y="4417888"/>
            <a:ext cx="822441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16. Relatoría 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037DC262-5903-7042-88A7-81A65DBDC4B5}"/>
              </a:ext>
            </a:extLst>
          </p:cNvPr>
          <p:cNvSpPr/>
          <p:nvPr/>
        </p:nvSpPr>
        <p:spPr>
          <a:xfrm>
            <a:off x="5948575" y="4418133"/>
            <a:ext cx="885092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15. Jurídica 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9E5BF369-0C13-1746-A84B-DA5EBA09BE1E}"/>
              </a:ext>
            </a:extLst>
          </p:cNvPr>
          <p:cNvSpPr/>
          <p:nvPr/>
        </p:nvSpPr>
        <p:spPr>
          <a:xfrm>
            <a:off x="4067090" y="1385042"/>
            <a:ext cx="822441" cy="425736"/>
          </a:xfrm>
          <a:prstGeom prst="roundRect">
            <a:avLst/>
          </a:prstGeom>
          <a:solidFill>
            <a:srgbClr val="7030A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3. Tecnologías de la Información 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EEDE6E95-9E69-B743-BAAC-A5B723D85E21}"/>
              </a:ext>
            </a:extLst>
          </p:cNvPr>
          <p:cNvSpPr/>
          <p:nvPr/>
        </p:nvSpPr>
        <p:spPr>
          <a:xfrm>
            <a:off x="3006201" y="1377951"/>
            <a:ext cx="822441" cy="425754"/>
          </a:xfrm>
          <a:prstGeom prst="roundRect">
            <a:avLst/>
          </a:prstGeom>
          <a:solidFill>
            <a:srgbClr val="7030A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2. Talento Humano 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9DD29012-FCDC-9549-876D-0B70A38A4BB2}"/>
              </a:ext>
            </a:extLst>
          </p:cNvPr>
          <p:cNvSpPr/>
          <p:nvPr/>
        </p:nvSpPr>
        <p:spPr>
          <a:xfrm>
            <a:off x="3246334" y="4417888"/>
            <a:ext cx="885092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12. Adquisición de bienes y servicios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90F03988-7F36-644C-BCCD-F176A0484C9E}"/>
              </a:ext>
            </a:extLst>
          </p:cNvPr>
          <p:cNvSpPr/>
          <p:nvPr/>
        </p:nvSpPr>
        <p:spPr>
          <a:xfrm>
            <a:off x="5140746" y="1381273"/>
            <a:ext cx="907083" cy="434093"/>
          </a:xfrm>
          <a:prstGeom prst="roundRect">
            <a:avLst/>
          </a:prstGeom>
          <a:solidFill>
            <a:srgbClr val="7030A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4. Comunicaciones 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7F29BBD-F9DB-3D42-B059-FA0D620FF91D}"/>
              </a:ext>
            </a:extLst>
          </p:cNvPr>
          <p:cNvSpPr/>
          <p:nvPr/>
        </p:nvSpPr>
        <p:spPr>
          <a:xfrm>
            <a:off x="2365506" y="4417888"/>
            <a:ext cx="822441" cy="492726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11. Admón. de Recursos y Seguridad</a:t>
            </a:r>
          </a:p>
        </p:txBody>
      </p:sp>
      <p:sp>
        <p:nvSpPr>
          <p:cNvPr id="33" name="Pentágono 32">
            <a:extLst>
              <a:ext uri="{FF2B5EF4-FFF2-40B4-BE49-F238E27FC236}">
                <a16:creationId xmlns:a16="http://schemas.microsoft.com/office/drawing/2014/main" id="{07B8AF51-84F3-094E-BCCD-EC990BF0AB83}"/>
              </a:ext>
            </a:extLst>
          </p:cNvPr>
          <p:cNvSpPr/>
          <p:nvPr/>
        </p:nvSpPr>
        <p:spPr>
          <a:xfrm>
            <a:off x="154646" y="1264617"/>
            <a:ext cx="632281" cy="3681783"/>
          </a:xfrm>
          <a:prstGeom prst="homePlate">
            <a:avLst>
              <a:gd name="adj" fmla="val 36248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800" dirty="0">
                <a:solidFill>
                  <a:schemeClr val="tx1"/>
                </a:solidFill>
              </a:rPr>
              <a:t>DETERMINACIÓN Requisitos - Necesidades y expectativas – GRUPOS DE VALOR (Ciudadanía) y Partes Interesadas</a:t>
            </a:r>
          </a:p>
        </p:txBody>
      </p:sp>
      <p:sp>
        <p:nvSpPr>
          <p:cNvPr id="35" name="Pentágono 34">
            <a:extLst>
              <a:ext uri="{FF2B5EF4-FFF2-40B4-BE49-F238E27FC236}">
                <a16:creationId xmlns:a16="http://schemas.microsoft.com/office/drawing/2014/main" id="{83FA1FD0-A7B4-2A4B-992E-17C67C283BF3}"/>
              </a:ext>
            </a:extLst>
          </p:cNvPr>
          <p:cNvSpPr/>
          <p:nvPr/>
        </p:nvSpPr>
        <p:spPr>
          <a:xfrm rot="10800000">
            <a:off x="8345867" y="1288682"/>
            <a:ext cx="632281" cy="3681783"/>
          </a:xfrm>
          <a:prstGeom prst="homePlate">
            <a:avLst>
              <a:gd name="adj" fmla="val 36248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800" dirty="0">
                <a:solidFill>
                  <a:schemeClr val="tx1"/>
                </a:solidFill>
              </a:rPr>
              <a:t>SATISFACCIÓN POR EL CUMPLIMIENTO Requisitos - Necesidades y expectativas – GRUPOS DE VALOR (Ciudadanía) y Partes Interesadas</a:t>
            </a:r>
          </a:p>
        </p:txBody>
      </p:sp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C558E1B4-520F-8743-8159-EF79B61174D4}"/>
              </a:ext>
            </a:extLst>
          </p:cNvPr>
          <p:cNvSpPr/>
          <p:nvPr/>
        </p:nvSpPr>
        <p:spPr>
          <a:xfrm>
            <a:off x="1857156" y="1395602"/>
            <a:ext cx="963959" cy="398925"/>
          </a:xfrm>
          <a:prstGeom prst="roundRect">
            <a:avLst/>
          </a:prstGeom>
          <a:solidFill>
            <a:srgbClr val="7030A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1. Direccionamiento y planeación institucional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FFB3B0B-1E82-3F4D-AFAC-2CCF008A25EC}"/>
              </a:ext>
            </a:extLst>
          </p:cNvPr>
          <p:cNvSpPr txBox="1"/>
          <p:nvPr/>
        </p:nvSpPr>
        <p:spPr>
          <a:xfrm>
            <a:off x="3781230" y="1863245"/>
            <a:ext cx="1483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rgbClr val="7030A0"/>
                </a:solidFill>
              </a:rPr>
              <a:t>PROCESO ESTRATÉGICO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84B4D95-13A7-C540-8C9B-B4C38DBDAA1D}"/>
              </a:ext>
            </a:extLst>
          </p:cNvPr>
          <p:cNvSpPr txBox="1"/>
          <p:nvPr/>
        </p:nvSpPr>
        <p:spPr>
          <a:xfrm>
            <a:off x="3892195" y="3832734"/>
            <a:ext cx="135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accent6">
                    <a:lumMod val="50000"/>
                  </a:schemeClr>
                </a:solidFill>
              </a:rPr>
              <a:t>PROCESOS DE APOYO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3E4B6A3-C5EA-1F4B-86A6-E26CC6838557}"/>
              </a:ext>
            </a:extLst>
          </p:cNvPr>
          <p:cNvGrpSpPr/>
          <p:nvPr/>
        </p:nvGrpSpPr>
        <p:grpSpPr>
          <a:xfrm>
            <a:off x="750548" y="1727251"/>
            <a:ext cx="3757284" cy="2495544"/>
            <a:chOff x="815666" y="2273347"/>
            <a:chExt cx="3757284" cy="2495544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FEF557B3-60F0-BF44-9BAE-7F5E0CFA4E46}"/>
                </a:ext>
              </a:extLst>
            </p:cNvPr>
            <p:cNvGrpSpPr/>
            <p:nvPr/>
          </p:nvGrpSpPr>
          <p:grpSpPr>
            <a:xfrm>
              <a:off x="1428339" y="2273347"/>
              <a:ext cx="2495544" cy="2495544"/>
              <a:chOff x="833193" y="2480705"/>
              <a:chExt cx="2495544" cy="2495544"/>
            </a:xfrm>
          </p:grpSpPr>
          <p:pic>
            <p:nvPicPr>
              <p:cNvPr id="38" name="Gráfico 37" descr="Objetivo">
                <a:extLst>
                  <a:ext uri="{FF2B5EF4-FFF2-40B4-BE49-F238E27FC236}">
                    <a16:creationId xmlns:a16="http://schemas.microsoft.com/office/drawing/2014/main" id="{4C2C2843-5BE4-784D-8E86-1073A241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3193" y="2480705"/>
                <a:ext cx="2495544" cy="2495544"/>
              </a:xfrm>
              <a:prstGeom prst="rect">
                <a:avLst/>
              </a:prstGeom>
            </p:spPr>
          </p:pic>
          <p:sp>
            <p:nvSpPr>
              <p:cNvPr id="55" name="Rectángulo redondeado 54">
                <a:extLst>
                  <a:ext uri="{FF2B5EF4-FFF2-40B4-BE49-F238E27FC236}">
                    <a16:creationId xmlns:a16="http://schemas.microsoft.com/office/drawing/2014/main" id="{64A80A70-3157-C34C-B55E-91FCF8EE63D3}"/>
                  </a:ext>
                </a:extLst>
              </p:cNvPr>
              <p:cNvSpPr/>
              <p:nvPr/>
            </p:nvSpPr>
            <p:spPr>
              <a:xfrm>
                <a:off x="1673292" y="2993362"/>
                <a:ext cx="914853" cy="492726"/>
              </a:xfrm>
              <a:prstGeom prst="roundRect">
                <a:avLst/>
              </a:prstGeom>
              <a:solidFill>
                <a:srgbClr val="FF9300"/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800" dirty="0">
                    <a:solidFill>
                      <a:schemeClr val="tx1"/>
                    </a:solidFill>
                  </a:rPr>
                  <a:t>18. Evaluación Institucional </a:t>
                </a:r>
              </a:p>
            </p:txBody>
          </p:sp>
          <p:sp>
            <p:nvSpPr>
              <p:cNvPr id="56" name="Rectángulo redondeado 55">
                <a:extLst>
                  <a:ext uri="{FF2B5EF4-FFF2-40B4-BE49-F238E27FC236}">
                    <a16:creationId xmlns:a16="http://schemas.microsoft.com/office/drawing/2014/main" id="{52E226EB-7678-6B46-8B24-2228829B85DA}"/>
                  </a:ext>
                </a:extLst>
              </p:cNvPr>
              <p:cNvSpPr/>
              <p:nvPr/>
            </p:nvSpPr>
            <p:spPr>
              <a:xfrm>
                <a:off x="1660569" y="3931684"/>
                <a:ext cx="914853" cy="492726"/>
              </a:xfrm>
              <a:prstGeom prst="roundRect">
                <a:avLst/>
              </a:prstGeom>
              <a:solidFill>
                <a:srgbClr val="FF9300"/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800" dirty="0">
                    <a:solidFill>
                      <a:schemeClr val="tx1"/>
                    </a:solidFill>
                  </a:rPr>
                  <a:t>19. Mejoramiento Continuo </a:t>
                </a:r>
              </a:p>
            </p:txBody>
          </p:sp>
        </p:grpSp>
        <p:sp>
          <p:nvSpPr>
            <p:cNvPr id="63" name="Flecha derecha 62">
              <a:extLst>
                <a:ext uri="{FF2B5EF4-FFF2-40B4-BE49-F238E27FC236}">
                  <a16:creationId xmlns:a16="http://schemas.microsoft.com/office/drawing/2014/main" id="{FCF71F8C-E68E-AD4B-98D3-E95CD0DCF80B}"/>
                </a:ext>
              </a:extLst>
            </p:cNvPr>
            <p:cNvSpPr/>
            <p:nvPr/>
          </p:nvSpPr>
          <p:spPr>
            <a:xfrm rot="16200000">
              <a:off x="2596273" y="2331984"/>
              <a:ext cx="161703" cy="158400"/>
            </a:xfrm>
            <a:prstGeom prst="rightArrow">
              <a:avLst/>
            </a:prstGeom>
            <a:solidFill>
              <a:srgbClr val="FFD579"/>
            </a:solidFill>
            <a:ln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1" name="Flecha derecha 70">
              <a:extLst>
                <a:ext uri="{FF2B5EF4-FFF2-40B4-BE49-F238E27FC236}">
                  <a16:creationId xmlns:a16="http://schemas.microsoft.com/office/drawing/2014/main" id="{6E578188-8C5B-5B43-891C-304CEE4B896B}"/>
                </a:ext>
              </a:extLst>
            </p:cNvPr>
            <p:cNvSpPr/>
            <p:nvPr/>
          </p:nvSpPr>
          <p:spPr>
            <a:xfrm>
              <a:off x="3708950" y="3441877"/>
              <a:ext cx="864000" cy="158400"/>
            </a:xfrm>
            <a:prstGeom prst="rightArrow">
              <a:avLst/>
            </a:prstGeom>
            <a:solidFill>
              <a:srgbClr val="FFD579"/>
            </a:solidFill>
            <a:ln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2" name="Flecha derecha 71">
              <a:extLst>
                <a:ext uri="{FF2B5EF4-FFF2-40B4-BE49-F238E27FC236}">
                  <a16:creationId xmlns:a16="http://schemas.microsoft.com/office/drawing/2014/main" id="{E3F9798A-8613-6641-A6B7-3FEE2354A190}"/>
                </a:ext>
              </a:extLst>
            </p:cNvPr>
            <p:cNvSpPr/>
            <p:nvPr/>
          </p:nvSpPr>
          <p:spPr>
            <a:xfrm rot="10800000">
              <a:off x="815666" y="3443131"/>
              <a:ext cx="828000" cy="158400"/>
            </a:xfrm>
            <a:prstGeom prst="rightArrow">
              <a:avLst/>
            </a:prstGeom>
            <a:solidFill>
              <a:srgbClr val="FFD579"/>
            </a:solidFill>
            <a:ln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3" name="Flecha derecha 72">
              <a:extLst>
                <a:ext uri="{FF2B5EF4-FFF2-40B4-BE49-F238E27FC236}">
                  <a16:creationId xmlns:a16="http://schemas.microsoft.com/office/drawing/2014/main" id="{C7ED0FE4-9F73-7346-9EB4-7F5A4C6871B5}"/>
                </a:ext>
              </a:extLst>
            </p:cNvPr>
            <p:cNvSpPr/>
            <p:nvPr/>
          </p:nvSpPr>
          <p:spPr>
            <a:xfrm rot="5400000">
              <a:off x="2587125" y="4569080"/>
              <a:ext cx="180000" cy="158400"/>
            </a:xfrm>
            <a:prstGeom prst="rightArrow">
              <a:avLst/>
            </a:prstGeom>
            <a:solidFill>
              <a:srgbClr val="FFD579"/>
            </a:solidFill>
            <a:ln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1FC0CE87-B7AA-B544-AAFF-25B3B77D88EE}"/>
              </a:ext>
            </a:extLst>
          </p:cNvPr>
          <p:cNvSpPr/>
          <p:nvPr/>
        </p:nvSpPr>
        <p:spPr>
          <a:xfrm>
            <a:off x="4148433" y="4032391"/>
            <a:ext cx="914853" cy="317571"/>
          </a:xfrm>
          <a:prstGeom prst="roundRect">
            <a:avLst/>
          </a:prstGeom>
          <a:solidFill>
            <a:schemeClr val="accent3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tx1"/>
                </a:solidFill>
              </a:rPr>
              <a:t>17. Atención al Ciudadano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E928E09-565F-1742-8E5F-E4E6326D2EB6}"/>
              </a:ext>
            </a:extLst>
          </p:cNvPr>
          <p:cNvSpPr txBox="1"/>
          <p:nvPr/>
        </p:nvSpPr>
        <p:spPr>
          <a:xfrm>
            <a:off x="1158781" y="2875322"/>
            <a:ext cx="2971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</a:rPr>
              <a:t>PROCESOS DE EVALUACIÓN Y CONTROL</a:t>
            </a:r>
          </a:p>
        </p:txBody>
      </p:sp>
      <p:pic>
        <p:nvPicPr>
          <p:cNvPr id="50" name="Gráfico 49" descr="Engranaje único">
            <a:extLst>
              <a:ext uri="{FF2B5EF4-FFF2-40B4-BE49-F238E27FC236}">
                <a16:creationId xmlns:a16="http://schemas.microsoft.com/office/drawing/2014/main" id="{D4BD86E4-C0D1-AF48-ABA8-4D8ACDD9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4835">
            <a:off x="5435712" y="2043460"/>
            <a:ext cx="1137410" cy="1089810"/>
          </a:xfrm>
          <a:prstGeom prst="rect">
            <a:avLst/>
          </a:prstGeom>
        </p:spPr>
      </p:pic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B38915C3-DFD9-4D40-A9BA-306C220F3CD7}"/>
              </a:ext>
            </a:extLst>
          </p:cNvPr>
          <p:cNvSpPr/>
          <p:nvPr/>
        </p:nvSpPr>
        <p:spPr>
          <a:xfrm>
            <a:off x="5526137" y="2441678"/>
            <a:ext cx="914853" cy="3175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8. Vigilancia al SGR</a:t>
            </a:r>
          </a:p>
        </p:txBody>
      </p: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E5904C05-EB5A-6A4F-B4A5-B1867A053A35}"/>
              </a:ext>
            </a:extLst>
          </p:cNvPr>
          <p:cNvSpPr/>
          <p:nvPr/>
        </p:nvSpPr>
        <p:spPr>
          <a:xfrm>
            <a:off x="6291673" y="1376685"/>
            <a:ext cx="907083" cy="434093"/>
          </a:xfrm>
          <a:prstGeom prst="roundRect">
            <a:avLst/>
          </a:prstGeom>
          <a:solidFill>
            <a:srgbClr val="7030A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700" dirty="0">
                <a:solidFill>
                  <a:schemeClr val="bg1"/>
                </a:solidFill>
              </a:rPr>
              <a:t>5. Conocimiento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3550430987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66ACAFEE1794439D9577C7FA5B83A3" ma:contentTypeVersion="6" ma:contentTypeDescription="Crear nuevo documento." ma:contentTypeScope="" ma:versionID="3406df2e1dceab0b1d5be17192e7ec41">
  <xsd:schema xmlns:xsd="http://www.w3.org/2001/XMLSchema" xmlns:xs="http://www.w3.org/2001/XMLSchema" xmlns:p="http://schemas.microsoft.com/office/2006/metadata/properties" xmlns:ns2="4d33d6c4-5573-4f93-b0f3-031d8e22a66c" targetNamespace="http://schemas.microsoft.com/office/2006/metadata/properties" ma:root="true" ma:fieldsID="59f861a94824aa9be945f52738d5d7b2" ns2:_="">
    <xsd:import namespace="4d33d6c4-5573-4f93-b0f3-031d8e22a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3d6c4-5573-4f93-b0f3-031d8e22a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F1404-AE66-4D0F-B972-50CA8D1CC2C4}">
  <ds:schemaRefs>
    <ds:schemaRef ds:uri="4d33d6c4-5573-4f93-b0f3-031d8e22a6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30F688-F93E-4709-B0EA-7E88BA4AD36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d33d6c4-5573-4f93-b0f3-031d8e22a66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965FF5-4D21-40D3-A1D5-C820ABCD5F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134</Words>
  <Application>Microsoft Office PowerPoint</Application>
  <PresentationFormat>Presentación en pantalla (16:9)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Economica</vt:lpstr>
      <vt:lpstr>Calibri</vt:lpstr>
      <vt:lpstr>Open Sans</vt:lpstr>
      <vt:lpstr>Arial</vt:lpstr>
      <vt:lpstr>Franklin Gothic Medium</vt:lpstr>
      <vt:lpstr>Luxe</vt:lpstr>
      <vt:lpstr>2_Tema de Office</vt:lpstr>
      <vt:lpstr>1_Tema de Office</vt:lpstr>
      <vt:lpstr>3_Tema de Office</vt:lpstr>
      <vt:lpstr>2_Tema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PROCURADURÍA DELEGADA  PARA LADEFENSA DEL PATRIMONIO, LATRANSPARENCIA  E INTEGRIDAD</dc:title>
  <dc:creator>Diana Marcela Bravo Aguilera</dc:creator>
  <cp:lastModifiedBy>Suly Samira Ceron Salas</cp:lastModifiedBy>
  <cp:revision>58</cp:revision>
  <dcterms:modified xsi:type="dcterms:W3CDTF">2022-07-25T20:29:59Z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0x0101007166ACAFEE1794439D9577C7FA5B83A3</vt:lpwstr>
  </property>
</Properties>
</file>